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65" r:id="rId6"/>
    <p:sldId id="267" r:id="rId7"/>
    <p:sldId id="261" r:id="rId8"/>
    <p:sldId id="268" r:id="rId9"/>
    <p:sldId id="269" r:id="rId10"/>
  </p:sldIdLst>
  <p:sldSz cx="12192000" cy="6858000"/>
  <p:notesSz cx="6797675" cy="9926638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80" autoAdjust="0"/>
    <p:restoredTop sz="94660"/>
  </p:normalViewPr>
  <p:slideViewPr>
    <p:cSldViewPr snapToGrid="0">
      <p:cViewPr varScale="1">
        <p:scale>
          <a:sx n="83" d="100"/>
          <a:sy n="83" d="100"/>
        </p:scale>
        <p:origin x="60" y="7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5T13:04:59.535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2276 101 384,'58'-16'316,"-58"16"-306,0 0 0,0 0-1,0 0 1,0 0 0,1 0 0,-1 0 0,0 0-1,0 0 1,0-1 0,0 1 0,0 0-1,1 0 1,-1 0 0,0 0 0,0 0 0,0-1-1,0 1 1,0 0 0,0 0 0,0 0-1,0 0 1,0-1 0,0 1 0,1 0 0,-1 0-1,0 0 1,0 0 0,0 0 0,0 0-1,0 0 1,0 0 0,0-1 0,-1 1 0,1 0-1,0 0 1,0 0 0,0 0 0,0-2-1,0 2 1,-10-6 328,-20-5 241,27 9-401,-3 1-8,2 0 0,1 0 0,0 1 0,-1-1 0,1 0 0,-1 1 0,1-1 0,-1 1 0,-6 0 0,6 0-96,1 0 0,0 0 1,-1 0-1,1-1 0,0 1 0,-3-1 0,3 1 1,1-1-1,-3 0 0,-3-2 0,-13-9 397,18 11-371,1-2 0,-1 1 1,1 1-1,-1 0 0,0 0 0,0-1 1,0 0-1,-1 1 0,1 1 0,-1-1 0,2 0 1,-2 0-1,-5 0 0,-23-6 277,-14-1 116,45 7-461,-1 1 0,0 0 0,0-1 0,-1 1 0,2 0 0,-1 0 0,1 0 0,-2 1 0,1-1 0,0 0 0,0 1 0,1-1 0,-2 0 0,1 1 0,0-1 0,-1 2 0,-62-2 575,-55 1-341,92 2-247,1 0 1,1 2-1,-35 10 0,25-7-5,-35 6 1,0-2 37,41-6 13,0-2 1,-50 4 0,15-9 46,41 0-17,0 2 0,-37 3 0,51-3-72,-3-1-1,3 0 0,0 0 0,-1 0 0,1 0 0,0 0 1,-18-4-1,27 3-20,0 1 0,-1-1 0,1 1 0,0 0 0,-1-1 0,1 1 0,1-2 0,-1 1 0,0 1 0,0-1 0,1 0 0,-2 1 0,0-2 0,0 1 0,2 0 0,-1 0 0,1 0 0,-1 1 0,0-1 0,1 0 0,-1 1 0,-1-1 0,2 0 0,-1 1 1,0-1-1,-1 1 0,2-1 0,-1 1 0,0 0 0,0 0 0,0 0 0,-1-1 0,1 1 0,0 0 0,-2 0 0,-81 0 9,33 1-5,34-1 21,2 1 0,-2 0 0,3 2 0,-3-1 0,4 2-1,-4-2 1,-14 8 0,14-3 41,8-5-28,2 2-1,-3-2 1,3 0-1,-3 0 0,1-1 1,-12 3-1,-55 10 16,21-2-38,23-6-13,-1 1 0,2 1 0,-34 13 0,55-19-2,1 2-1,0-3 1,-2 1-1,-15 2 0,16-3 0,0 1-1,0 0 1,-1-1-1,-16 7 1,18-5 0,-1-1 1,2 0-1,-2 0 1,-16 1-1,18-2 0,-1 0 0,2 1 0,-2-1 0,2 0 0,-1 2 0,-9 2 0,11 4-1,4-4 0,-2-4 0,0 3 0,1-2 0,-1-2 0,1 2 0,-4 0 0,4-1 0,-3 1 0,2-1 0,0 0 0,0 0 0,-6 0 0,4 0 0,0-1 0,1 1 0,-1 1 0,2 0 0,-3 0 0,2-1 0,0 1 0,-5 3 0,9-5 0,0 1 1,1-1-1,0 1 0,-1-1 0,1 1 0,-2-1 1,2 1-1,-1-1 0,1 0 0,-1 0 1,-1 0-1,2 0 0,-2 1 0,2-1 0,-1 0 1,0 0-1,1 0 0,-2 0 0,2 2 0,-1-2 1,0 0-1,1 0 0,-2 0 0,1 0 0,1-2 1,-1 2-1,0 0 0,1 0 0,-1 0 1,1 0-1,-3-1 0,3 1-7,0 0-1,0 0 0,0 6 6,0 1 1,1-2-1,-1 2 0,2-1 0,0 0 0,-1 0 0,2 0 1,3 7-1,13 28 2,-16-28 0,1 0 0,2 0 0,1 0 0,9 14 0,-1 17 0,-9-32 0,-2-8 0,-2 1 0,1-2 0,-2 2 0,2 0 0,-2-1 0,1 1 0,-1 0 0,-1 0 0,0-1 0,2 1 0,-4 6 0,2-9 0,0 2 0,0-2 0,0 1 0,0 0 0,0 0 0,2-1 0,-2 0 0,1 1 0,0 0 0,-1 0 0,6 4 0,-4-5 0,-1 2 0,0-2 0,1 0 0,-1 0 0,0 2 0,-1-2 0,2 0 0,-2 1 0,0 0 0,0 0 0,0-2 0,-2 6 0,-2 4 0,3-6 0,0-2 0,-1 1 0,2 0 0,-1 0 0,-1 1 0,2-2 0,0 1 0,0 0 0,0-1 0,0 2 0,2-1 0,-1 0 0,-1-1 0,3 6 0,1-2 1,-1-1-1,-1 0 1,-1 1 0,0-1-1,1 1 1,-1 0 0,-1-1-1,0 0 1,0 1-1,0 0 1,-1-1 0,-5 12-1,6-16 1,0 1-1,-2-3 1,2 2-1,0 0 0,0 0 1,0-2-1,0 3 1,0-1-1,0-1 0,0 0 1,0 1-1,2 1 1,-2-3-1,0 2 1,0 0-1,2-1 0,-1 1 1,-1 0-1,1-1 1,1 1-1,-1-1 1,0-1-1,1 2 0,0-1 1,-1 0-1,0 1 1,1-1-1,2 0 0,0 1 1,-1-1-1,-2 0 0,2 0 0,-2 1 0,1 0 1,0-1-1,0 0 0,0 0 0,-1 1 0,-1 0 0,2-1 0,-1 1 1,1 0-1,-1-1 0,0 1 0,-1 1 0,2-2 0,-2 0 1,1 1-1,-1 0 0,0 0 0,2 1 0,-2 0 0,0-2 1,-2 2-1,4-2 0,-2 0 1,0-1-1,0 2 1,0-1-1,1 0 0,-1 0 1,0 1-1,2-1 1,-2 0-1,1 0 0,0 0 1,-1 0-1,2-1 1,0 4-1,-1-3 0,0 0 0,1-1 0,-1 1 0,-1 0 0,1 0 0,-1 0 1,2 1-1,-2-1 0,1 0 0,-1 0 0,1 1 0,-1-1 0,0-1 0,0 1 0,0 1 0,0 1 0,0 3 4,0 1-1,1 0 1,0 0-1,3 10 1,6 18 9,2 33-5,-17-8-7,5-57-1,3 34 0,-3-35 0,0-1 0,0 2 0,2-2 0,-2 1 0,0-1 0,1 1 0,0-1 0,-1 2 0,1-2 0,0 0 0,0 1 0,1-1 0,-1 0 0,1 1 0,-1 0 0,0-1 0,1 0 0,1 0 0,2 1 0,-2 1 0,3-1 0,-3 1 0,2-1 0,0 2 0,-2-2 0,2 2 0,-2-1 0,0 0 0,1 0 0,-2 1 0,5 5 0,5 5 0,-10-13 0,-2 0 0,2 1 0,-1-1 0,2 0 0,-2 0 0,2 0 0,-3-1 0,3 1 0,-2 0 0,2-1 0,1 3 0,8 0 0,35 22 0,-39-20 0,4 1 0,-3-1 0,1 1 0,3-2 0,-3 0 0,25 6 0,-17-6 0,2 0 0,0-2 0,-2 0 0,2-1 0,0 0 0,24-2 0,-33 1 0,1 1 0,-1 1 0,1-1 0,19 4 0,-18-3 0,-2 1 0,0-2 0,22 2 0,11-3 1,72 12 0,-72-7 2,69 2 0,-91-6-3,1 1 0,-3 0 0,35 7 0,-31-4 0,-3-1 0,2-2 0,39 4 0,50-13 18,-74 4-10,68 0 0,-74 3-5,1 0 0,0-3-1,-1 0 1,41-9 0,58-4-3,-65 8 0,-1-1 0,1-2 0,-3-3 0,83-26 0,-127 34 1,3-2 0,32-18 0,-38 18 0,0 0 0,0 2 0,1-1 0,32-9 0,-37 13-1,3 0 0,-3-2 0,2 1 0,-2-1 0,1 0 0,12-8 0,78-37 0,-80 38 0,48-19 0,-53 26 0,-3-2 0,2 0 0,-3 1 0,1-3 0,-1 2 0,1-3 0,16-11 0,36-39 2,-67 59-2,2 0 0,-1 0 0,0 0 0,1 0 1,-2 0-1,1 1 0,1-2 0,-2 1 1,0 0-1,0 0 0,0 0 0,1 0 0,-1 0 1,0 0-1,0-2 0,2 3 0,-2-1 1,0 0-1,-2-3 0,2 0 0,-1 0 1,-1 0-1,1 0 0,-2 1 1,-3-7-1,-2 1 0,5 3 0,-1 1 0,1-1 0,1 0-1,-5-7 1,3 0-2,-3 1 1,1 0 0,-1 1-1,-1-2 1,-2 2-1,1 0 1,-1 0-1,-3 1 1,-8-12-1,-6-4-1,3-1 0,2-1 0,1-1 0,-23-45 0,-23-33-6,-98-96-5,138 175 9,-1 1 0,-4 1 0,1 0 0,-67-40 1,82 57 3,4 2-1,-2-1 0,0 2 0,-20-9 1,11 8-4,1 0 0,-2 2 0,-1 0 0,0 1 0,1 1 0,-1 0 0,0 2 0,-26 0 0,21 2-354,-2 0-1,0 1 1,1 2-1,0 1 0,-58 14 1,32-1-217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4T16:02:56.5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1 200 2521,'12'-4'1112,"-8"-5"-536,-4 5-8,7 10 280,-7-6 256,-1-2 441,1 0 23,0 0-384,0-7-303,3-14-673,32-53-384,17 48-1009,8 7-1151,29-5 1456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25BF93A-5149-4EC5-AD19-A027A11052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C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20EC855-7B0D-47A0-891F-D8423B742C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C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84A4914-7FF0-4009-9DC3-AB34BAD3A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10DF9-17FB-4E70-BDD7-F16DA5C4235A}" type="datetimeFigureOut">
              <a:rPr lang="es-EC" smtClean="0"/>
              <a:t>25/7/2026</a:t>
            </a:fld>
            <a:endParaRPr lang="es-EC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E42B792-B3ED-406A-8E03-AD8471894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6AEEF61-0F81-4358-BB23-9E407A193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FCD89-B63B-4604-9EBF-348D804BAE69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562550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BE0CC3F-8511-44BE-A272-2C1A20224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C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2517FF3-7F16-4813-BF88-F253873378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C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FDCB289-D236-4A78-9C05-8083A8EEA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10DF9-17FB-4E70-BDD7-F16DA5C4235A}" type="datetimeFigureOut">
              <a:rPr lang="es-EC" smtClean="0"/>
              <a:t>25/7/2026</a:t>
            </a:fld>
            <a:endParaRPr lang="es-EC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8986FC7-699D-49F9-9464-CA6E651F2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8C1B8AC-9996-4A8E-BAA0-025ECD51A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FCD89-B63B-4604-9EBF-348D804BAE69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760207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44FF5718-5184-4EED-A648-EF32893786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C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C3DFC5E-835C-4098-B6A1-E7E7B491E7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C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A464BC9-2E9F-4DD7-94FA-D948E6937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10DF9-17FB-4E70-BDD7-F16DA5C4235A}" type="datetimeFigureOut">
              <a:rPr lang="es-EC" smtClean="0"/>
              <a:t>25/7/2026</a:t>
            </a:fld>
            <a:endParaRPr lang="es-EC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9617238-7235-45E1-9F21-2E6DB90BA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6DD777E-EE64-45E1-BD56-E1537EA87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FCD89-B63B-4604-9EBF-348D804BAE69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1699586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69F2708-3D67-41A6-995D-F4DA7CDB0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C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47ADB48-37E7-48D0-A63F-D51EB06156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C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A96875C-ECAB-4A14-B55B-9BBE9999C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10DF9-17FB-4E70-BDD7-F16DA5C4235A}" type="datetimeFigureOut">
              <a:rPr lang="es-EC" smtClean="0"/>
              <a:t>25/7/2026</a:t>
            </a:fld>
            <a:endParaRPr lang="es-EC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9BA1B6B-EC21-4247-95FE-A81B95196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34F77C2-B042-4779-B259-C40780CB3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FCD89-B63B-4604-9EBF-348D804BAE69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787424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B776259-A200-432B-9362-5AC438234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C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FC0F95D-61E3-419E-8F60-956F909536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FE4E369-9793-4C0D-BF74-88B416CEC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10DF9-17FB-4E70-BDD7-F16DA5C4235A}" type="datetimeFigureOut">
              <a:rPr lang="es-EC" smtClean="0"/>
              <a:t>25/7/2026</a:t>
            </a:fld>
            <a:endParaRPr lang="es-EC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F90208C-98E8-4D1D-938D-6E9CC552A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F29281A-C287-4611-B1D7-4AA3E4334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FCD89-B63B-4604-9EBF-348D804BAE69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152391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DD16DA5-2C4A-4CC6-8764-66ECA992C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C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8B14C19-1DFC-492E-9F13-E80F4A023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C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3DCD71C-177F-4B56-B76B-5644689C72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C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83EF388-6540-436C-AF96-EB0AC6FC9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10DF9-17FB-4E70-BDD7-F16DA5C4235A}" type="datetimeFigureOut">
              <a:rPr lang="es-EC" smtClean="0"/>
              <a:t>25/7/2026</a:t>
            </a:fld>
            <a:endParaRPr lang="es-EC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95C4005-3FA9-4081-A36E-DC66DFEC9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96E48FE-678E-471E-8A0C-828130BC5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FCD89-B63B-4604-9EBF-348D804BAE69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1813886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90B0A8-DAD3-4EC7-896D-2A9FCF0D5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C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3E07E9A-ECEF-421B-BF5E-C35E7AB4A7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BDA56D1-F71C-473B-B795-6F8548BF06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C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DD7E2FDF-33BC-4216-9083-0EA9679229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ACE9D089-1386-48F7-9D69-7339655E81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C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13C7886-7439-4219-86BF-878A990AF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10DF9-17FB-4E70-BDD7-F16DA5C4235A}" type="datetimeFigureOut">
              <a:rPr lang="es-EC" smtClean="0"/>
              <a:t>25/7/2026</a:t>
            </a:fld>
            <a:endParaRPr lang="es-EC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E5C46CED-9C1A-4E25-9F8E-EEFB64E73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E9EEC79-030A-425C-B12E-BB7174D71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FCD89-B63B-4604-9EBF-348D804BAE69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4133322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2D5F93B-5031-418F-AB69-32A9C9B1B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C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0DB6806-5455-4FB3-AFA2-8F604B435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10DF9-17FB-4E70-BDD7-F16DA5C4235A}" type="datetimeFigureOut">
              <a:rPr lang="es-EC" smtClean="0"/>
              <a:t>25/7/2026</a:t>
            </a:fld>
            <a:endParaRPr lang="es-EC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9AD9599-311D-4FEA-ABC7-B3DAD7DD8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56F5909-9953-426B-9175-E327C2B32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FCD89-B63B-4604-9EBF-348D804BAE69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66712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6F85197-89D2-4BEE-BAC3-2CDA0546A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10DF9-17FB-4E70-BDD7-F16DA5C4235A}" type="datetimeFigureOut">
              <a:rPr lang="es-EC" smtClean="0"/>
              <a:t>25/7/2026</a:t>
            </a:fld>
            <a:endParaRPr lang="es-EC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C149BED-F07E-445C-B07A-6717E4801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76E4EC0-F5EE-426F-B244-A2C143DA0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FCD89-B63B-4604-9EBF-348D804BAE69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850181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00D6EE-52D5-492D-9EA6-8840FC639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C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9BF4B8F-702E-4D3B-977D-4D64E6429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C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58423A7-AA07-47DD-9CBC-3E93A5D826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CEA6330-5FB8-4A7A-866E-E68E7FBF3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10DF9-17FB-4E70-BDD7-F16DA5C4235A}" type="datetimeFigureOut">
              <a:rPr lang="es-EC" smtClean="0"/>
              <a:t>25/7/2026</a:t>
            </a:fld>
            <a:endParaRPr lang="es-EC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9A6C45C-438F-4A38-94C7-5B8410B02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770C53E-8AA2-4578-AF57-CDA6A0E69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FCD89-B63B-4604-9EBF-348D804BAE69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504620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8A7CEE7-1861-4238-8B95-6882E1297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C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BA6FDEE-1736-48A7-9661-85977A1D8E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8926313-F508-40DD-B15F-E08748D976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39B7070-D84D-4E58-8EFE-DAC858D11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10DF9-17FB-4E70-BDD7-F16DA5C4235A}" type="datetimeFigureOut">
              <a:rPr lang="es-EC" smtClean="0"/>
              <a:t>25/7/2026</a:t>
            </a:fld>
            <a:endParaRPr lang="es-EC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010BEF8-1865-4E4D-A92A-F5E85B334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A7401D9-EEC2-4DBA-90F4-0E670C8AA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FCD89-B63B-4604-9EBF-348D804BAE69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1321146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1A1D5A7-645E-4AA7-8B7F-7CC444A60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C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80C07DD-AD11-4820-B4E1-6100855E31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C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DE60461-8E35-4429-821F-6BDB9027EE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F10DF9-17FB-4E70-BDD7-F16DA5C4235A}" type="datetimeFigureOut">
              <a:rPr lang="es-EC" smtClean="0"/>
              <a:t>25/7/2026</a:t>
            </a:fld>
            <a:endParaRPr lang="es-EC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93F86E5-A5F2-4C76-AF02-FFBCEC24AB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6B26A72-B0A6-4042-B0C5-5F5E644CC4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DFCD89-B63B-4604-9EBF-348D804BAE69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941113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cifico.edu.ec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9.png"/><Relationship Id="rId4" Type="http://schemas.openxmlformats.org/officeDocument/2006/relationships/customXml" Target="../ink/ink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customXml" Target="../ink/ink2.xml"/><Relationship Id="rId7" Type="http://schemas.openxmlformats.org/officeDocument/2006/relationships/image" Target="../media/image21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6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pacificocembranos22@gmail.com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microsoft.com/office/2007/relationships/hdphoto" Target="../media/hdphoto3.wdp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3.png"/><Relationship Id="rId7" Type="http://schemas.microsoft.com/office/2007/relationships/hdphoto" Target="../media/hdphoto4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microsoft.com/office/2007/relationships/hdphoto" Target="../media/hdphoto6.wdp"/><Relationship Id="rId5" Type="http://schemas.openxmlformats.org/officeDocument/2006/relationships/image" Target="../media/image22.jpeg"/><Relationship Id="rId10" Type="http://schemas.openxmlformats.org/officeDocument/2006/relationships/image" Target="../media/image26.png"/><Relationship Id="rId4" Type="http://schemas.microsoft.com/office/2007/relationships/hdphoto" Target="../media/hdphoto3.wdp"/><Relationship Id="rId9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0BD8B065-EE51-4AE2-A94C-86249998FD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9" name="Rectangle 7">
            <a:extLst>
              <a:ext uri="{FF2B5EF4-FFF2-40B4-BE49-F238E27FC236}">
                <a16:creationId xmlns:a16="http://schemas.microsoft.com/office/drawing/2014/main" xmlns="" id="{73A25D70-4A55-4F72-B9C5-A69CDBF4DB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xmlns="" id="{54957100-6D8B-4161-9F2F-C0A949EC84C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18999293-B054-4B57-A26F-D04C2BB1133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flipH="1">
            <a:off x="-18230" y="-43336"/>
            <a:ext cx="5163047" cy="2657478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5E505D8A-F41A-450D-A648-E77DF6B8D84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E2BD6DCE-6A81-4F34-9958-67B578EA16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16">
              <a:extLst>
                <a:ext uri="{FF2B5EF4-FFF2-40B4-BE49-F238E27FC236}">
                  <a16:creationId xmlns:a16="http://schemas.microsoft.com/office/drawing/2014/main" xmlns="" id="{5C462BE8-CD72-48CF-8A7B-C716D2B99EB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1C2CDB70-40F1-4D00-8F17-A532E732EB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761945C4-D997-42F3-B59A-984CF006671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4651FE4A-9487-43BE-A388-134535743B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F44B0EF3-9992-4B95-8A43-6206B3FC3FA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041B1C1F-C2FE-4C47-9D74-ADB9B53F4BF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1048177B-A49E-4E24-9007-07A0EDD6A2E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Picture 2" descr="Imágenes de Marcos Diplomas Azul - Descarga gratuita en Freepik">
            <a:extLst>
              <a:ext uri="{FF2B5EF4-FFF2-40B4-BE49-F238E27FC236}">
                <a16:creationId xmlns:a16="http://schemas.microsoft.com/office/drawing/2014/main" xmlns="" id="{5E98DA4C-3CA0-4636-A259-E8D70812B1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0532" y="0"/>
            <a:ext cx="13157714" cy="7262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Subtitle 2">
            <a:extLst>
              <a:ext uri="{FF2B5EF4-FFF2-40B4-BE49-F238E27FC236}">
                <a16:creationId xmlns:a16="http://schemas.microsoft.com/office/drawing/2014/main" xmlns="" id="{E82B0F29-DB46-4953-A14E-DB53ED15EB2B}"/>
              </a:ext>
            </a:extLst>
          </p:cNvPr>
          <p:cNvSpPr txBox="1">
            <a:spLocks/>
          </p:cNvSpPr>
          <p:nvPr/>
        </p:nvSpPr>
        <p:spPr>
          <a:xfrm>
            <a:off x="1982591" y="5050771"/>
            <a:ext cx="8451469" cy="770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chemeClr val="tx2"/>
                </a:solidFill>
                <a:latin typeface="Cooper Black" panose="0208090404030B020404" pitchFamily="18" charset="0"/>
              </a:rPr>
              <a:t>NOTA PARA PADRES DE FAMILIA ANTIGUOS</a:t>
            </a:r>
            <a:r>
              <a:rPr lang="es-ES" sz="2000" b="1" dirty="0">
                <a:solidFill>
                  <a:schemeClr val="tx2"/>
                </a:solidFill>
              </a:rPr>
              <a:t>:  Antes de realizar el pago, se les sugiere que  actualicen los datos para la factura en el sistema.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8410715-FC3E-497E-B150-89C250A10F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7467" y="2908865"/>
            <a:ext cx="10295466" cy="1956017"/>
          </a:xfrm>
        </p:spPr>
        <p:txBody>
          <a:bodyPr>
            <a:normAutofit fontScale="55000" lnSpcReduction="20000"/>
          </a:bodyPr>
          <a:lstStyle/>
          <a:p>
            <a:pPr marL="571500" indent="-57150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s-ES" sz="3800" b="1" dirty="0">
                <a:solidFill>
                  <a:schemeClr val="accent6">
                    <a:lumMod val="75000"/>
                  </a:schemeClr>
                </a:solidFill>
              </a:rPr>
              <a:t>ANTES DE LA MATRÍCULA, TODOS LOS REPRESENTANTES (NUEVOS Y ANTIGUOS) DEBEN ACTUALIZAR SUS DATOS Y FOTOGRAFÍA EN EL SISTEMA.</a:t>
            </a:r>
          </a:p>
          <a:p>
            <a:pPr marL="571500" indent="-57150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s-ES" sz="3800" b="1" dirty="0">
                <a:solidFill>
                  <a:schemeClr val="accent6">
                    <a:lumMod val="75000"/>
                  </a:schemeClr>
                </a:solidFill>
              </a:rPr>
              <a:t>LOS ESTUDIANTES NUEVOS DEBERÁN PRESENTAR LA DOCUMENTACIÓN COMPLETA; LOS ANTIGUOS, SOLO LOS DOCUMENTOS PENDIENTES REQUERIDOS POR SECRETARÍA.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3EDFB16-9A5D-4A7B-B49B-1AFEADDFF2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7340" y="1304621"/>
            <a:ext cx="9932276" cy="1380402"/>
          </a:xfrm>
        </p:spPr>
        <p:txBody>
          <a:bodyPr anchor="b">
            <a:noAutofit/>
          </a:bodyPr>
          <a:lstStyle/>
          <a:p>
            <a:r>
              <a:rPr lang="es-ES" sz="5000" b="1" dirty="0">
                <a:solidFill>
                  <a:schemeClr val="accent1">
                    <a:lumMod val="75000"/>
                  </a:schemeClr>
                </a:solidFill>
                <a:latin typeface="Franklin Gothic Demi Cond" panose="020B0706030402020204" pitchFamily="34" charset="0"/>
              </a:rPr>
              <a:t>INSTRUCTIVO PARA LA ACTUALIZACIÓN DE DATOS 2026-2027 </a:t>
            </a:r>
            <a:endParaRPr lang="es-EC" sz="5000" b="1" dirty="0">
              <a:solidFill>
                <a:schemeClr val="accent1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0103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461FAEA-2ACB-4C89-8828-2BF752C25C3D}"/>
              </a:ext>
            </a:extLst>
          </p:cNvPr>
          <p:cNvSpPr txBox="1"/>
          <p:nvPr/>
        </p:nvSpPr>
        <p:spPr>
          <a:xfrm>
            <a:off x="543771" y="165742"/>
            <a:ext cx="111044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s-ES" sz="3200" dirty="0"/>
              <a:t>Ingresar a la página de la institución: </a:t>
            </a:r>
            <a:r>
              <a:rPr lang="es-ES" sz="3200" b="1" dirty="0">
                <a:solidFill>
                  <a:schemeClr val="accent5">
                    <a:lumMod val="75000"/>
                  </a:schemeClr>
                </a:solidFill>
                <a:latin typeface="Berlin Sans FB Demi" panose="020E0802020502020306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www.pacifico.edu.ec</a:t>
            </a:r>
            <a:r>
              <a:rPr lang="es-ES" sz="32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ES" sz="3200" dirty="0"/>
              <a:t>dar clic en</a:t>
            </a:r>
            <a:r>
              <a:rPr lang="es-ES" sz="3200" dirty="0">
                <a:solidFill>
                  <a:schemeClr val="bg1"/>
                </a:solidFill>
              </a:rPr>
              <a:t> </a:t>
            </a:r>
            <a:r>
              <a:rPr lang="es-ES" sz="3200" b="1" u="sng" dirty="0">
                <a:solidFill>
                  <a:srgbClr val="0070C0"/>
                </a:solidFill>
              </a:rPr>
              <a:t>Sistema de notas.</a:t>
            </a:r>
            <a:endParaRPr lang="es-EC" sz="32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2050" name="Picture 2" descr="Fondo blanco con elementos curvos de color amarillo azul utilizados ...">
            <a:extLst>
              <a:ext uri="{FF2B5EF4-FFF2-40B4-BE49-F238E27FC236}">
                <a16:creationId xmlns:a16="http://schemas.microsoft.com/office/drawing/2014/main" xmlns="" id="{AE2F4054-00DD-7997-62BD-CC81CF7032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533"/>
          <a:stretch/>
        </p:blipFill>
        <p:spPr bwMode="auto">
          <a:xfrm rot="9959431">
            <a:off x="-1696593" y="2919984"/>
            <a:ext cx="2318385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Fondo blanco con elementos curvos de color amarillo azul utilizados ...">
            <a:extLst>
              <a:ext uri="{FF2B5EF4-FFF2-40B4-BE49-F238E27FC236}">
                <a16:creationId xmlns:a16="http://schemas.microsoft.com/office/drawing/2014/main" xmlns="" id="{476B6511-3E3E-1515-1001-140845E8E4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533"/>
          <a:stretch/>
        </p:blipFill>
        <p:spPr bwMode="auto">
          <a:xfrm rot="1468130">
            <a:off x="11344417" y="3108960"/>
            <a:ext cx="2318385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Fondo blanco con elementos curvos de color amarillo azul utilizados ...">
            <a:extLst>
              <a:ext uri="{FF2B5EF4-FFF2-40B4-BE49-F238E27FC236}">
                <a16:creationId xmlns:a16="http://schemas.microsoft.com/office/drawing/2014/main" xmlns="" id="{4CC6F928-56E2-1270-0107-B708A585BF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14" r="70533"/>
          <a:stretch/>
        </p:blipFill>
        <p:spPr bwMode="auto">
          <a:xfrm rot="20464507">
            <a:off x="11724462" y="-1549317"/>
            <a:ext cx="2318385" cy="2748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Fondo blanco con elementos curvos de color amarillo azul utilizados ...">
            <a:extLst>
              <a:ext uri="{FF2B5EF4-FFF2-40B4-BE49-F238E27FC236}">
                <a16:creationId xmlns:a16="http://schemas.microsoft.com/office/drawing/2014/main" xmlns="" id="{6F2A6504-2EEF-4BED-41A0-8EBEC62E7F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14" r="70533"/>
          <a:stretch/>
        </p:blipFill>
        <p:spPr bwMode="auto">
          <a:xfrm rot="12404461">
            <a:off x="-1958946" y="-1147205"/>
            <a:ext cx="2318385" cy="2748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8201EA29-AF6C-4BD5-91BF-BE66BDEE99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7041" y="1643062"/>
            <a:ext cx="9401175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189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0E7E6C3-884D-4378-9D14-3B4C286E7FDE}"/>
              </a:ext>
            </a:extLst>
          </p:cNvPr>
          <p:cNvSpPr txBox="1"/>
          <p:nvPr/>
        </p:nvSpPr>
        <p:spPr>
          <a:xfrm>
            <a:off x="662853" y="246322"/>
            <a:ext cx="5229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s-ES" sz="3200" dirty="0"/>
              <a:t>Clic en el ícono </a:t>
            </a:r>
            <a:r>
              <a:rPr lang="es-ES" sz="3200" b="1" dirty="0">
                <a:solidFill>
                  <a:srgbClr val="FF0000"/>
                </a:solidFill>
              </a:rPr>
              <a:t>ALUMNOS</a:t>
            </a:r>
            <a:endParaRPr lang="es-EC" sz="3200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xmlns="" id="{CE6E9769-EDC1-4E6D-81BB-18E761319F64}"/>
              </a:ext>
            </a:extLst>
          </p:cNvPr>
          <p:cNvCxnSpPr>
            <a:cxnSpLocks/>
          </p:cNvCxnSpPr>
          <p:nvPr/>
        </p:nvCxnSpPr>
        <p:spPr>
          <a:xfrm>
            <a:off x="6197625" y="3969551"/>
            <a:ext cx="648586" cy="0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A093DAD-175A-43C8-80EF-1ED496E722D3}"/>
              </a:ext>
            </a:extLst>
          </p:cNvPr>
          <p:cNvSpPr txBox="1"/>
          <p:nvPr/>
        </p:nvSpPr>
        <p:spPr>
          <a:xfrm>
            <a:off x="6688411" y="831097"/>
            <a:ext cx="5099036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2400" dirty="0"/>
              <a:t>Digitar en USUARIO y CONTRASEÑA el número de cédula  </a:t>
            </a:r>
            <a:r>
              <a:rPr lang="es-ES" sz="2400" dirty="0">
                <a:solidFill>
                  <a:srgbClr val="FF0000"/>
                </a:solidFill>
              </a:rPr>
              <a:t>INICIAR SESIÓN</a:t>
            </a:r>
          </a:p>
          <a:p>
            <a:pPr algn="just"/>
            <a:endParaRPr lang="es-ES" sz="1100" dirty="0"/>
          </a:p>
          <a:p>
            <a:pPr algn="just"/>
            <a:r>
              <a:rPr lang="es-ES" i="1" dirty="0">
                <a:latin typeface="Arial" panose="020B0604020202020204" pitchFamily="34" charset="0"/>
                <a:cs typeface="Arial" panose="020B0604020202020204" pitchFamily="34" charset="0"/>
              </a:rPr>
              <a:t>Si por alguna razón el sistema no permite ingresar, se recomienda solicitar información en secretaría o pedir el reseteo de la clave.</a:t>
            </a:r>
          </a:p>
        </p:txBody>
      </p:sp>
      <p:cxnSp>
        <p:nvCxnSpPr>
          <p:cNvPr id="17" name="Straight Arrow Connector 8">
            <a:extLst>
              <a:ext uri="{FF2B5EF4-FFF2-40B4-BE49-F238E27FC236}">
                <a16:creationId xmlns:a16="http://schemas.microsoft.com/office/drawing/2014/main" xmlns="" id="{CE6E9769-EDC1-4E6D-81BB-18E761319F64}"/>
              </a:ext>
            </a:extLst>
          </p:cNvPr>
          <p:cNvCxnSpPr>
            <a:cxnSpLocks/>
          </p:cNvCxnSpPr>
          <p:nvPr/>
        </p:nvCxnSpPr>
        <p:spPr>
          <a:xfrm>
            <a:off x="3463594" y="1179409"/>
            <a:ext cx="2937" cy="633535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1FC8F846-5D73-8ED2-A0F6-A2FCB19D70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366" y="1995635"/>
            <a:ext cx="5909842" cy="4119480"/>
          </a:xfrm>
          <a:prstGeom prst="ellipse">
            <a:avLst/>
          </a:prstGeom>
          <a:ln>
            <a:noFill/>
          </a:ln>
          <a:effectLst>
            <a:outerShdw blurRad="914400" dist="50800" dir="5400000" sx="98000" sy="98000" algn="ctr" rotWithShape="0">
              <a:srgbClr val="000000">
                <a:alpha val="43137"/>
              </a:srgbClr>
            </a:outerShdw>
            <a:softEdge rad="112500"/>
          </a:effectLst>
        </p:spPr>
      </p:pic>
      <p:pic>
        <p:nvPicPr>
          <p:cNvPr id="8" name="Picture 2" descr="Fondo blanco con elementos curvos de color amarillo azul utilizados ...">
            <a:extLst>
              <a:ext uri="{FF2B5EF4-FFF2-40B4-BE49-F238E27FC236}">
                <a16:creationId xmlns:a16="http://schemas.microsoft.com/office/drawing/2014/main" xmlns="" id="{F5E3677E-B491-4D31-73E4-7884838934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533"/>
          <a:stretch/>
        </p:blipFill>
        <p:spPr bwMode="auto">
          <a:xfrm rot="9959431">
            <a:off x="-1696593" y="2919984"/>
            <a:ext cx="2318385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Fondo blanco con elementos curvos de color amarillo azul utilizados ...">
            <a:extLst>
              <a:ext uri="{FF2B5EF4-FFF2-40B4-BE49-F238E27FC236}">
                <a16:creationId xmlns:a16="http://schemas.microsoft.com/office/drawing/2014/main" xmlns="" id="{A1AA6CB7-EC57-DDB1-F8D1-CC593B0C12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533"/>
          <a:stretch/>
        </p:blipFill>
        <p:spPr bwMode="auto">
          <a:xfrm rot="1468130">
            <a:off x="11344417" y="3108960"/>
            <a:ext cx="2318385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Fondo blanco con elementos curvos de color amarillo azul utilizados ...">
            <a:extLst>
              <a:ext uri="{FF2B5EF4-FFF2-40B4-BE49-F238E27FC236}">
                <a16:creationId xmlns:a16="http://schemas.microsoft.com/office/drawing/2014/main" xmlns="" id="{E6C3836B-37DD-127E-AB0B-8D517BC229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14" r="70533"/>
          <a:stretch/>
        </p:blipFill>
        <p:spPr bwMode="auto">
          <a:xfrm rot="20464507">
            <a:off x="11724462" y="-1549317"/>
            <a:ext cx="2318385" cy="2748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Fondo blanco con elementos curvos de color amarillo azul utilizados ...">
            <a:extLst>
              <a:ext uri="{FF2B5EF4-FFF2-40B4-BE49-F238E27FC236}">
                <a16:creationId xmlns:a16="http://schemas.microsoft.com/office/drawing/2014/main" xmlns="" id="{E4038B38-E96A-CC4D-EB93-7AEACFE0F0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14" r="70533"/>
          <a:stretch/>
        </p:blipFill>
        <p:spPr bwMode="auto">
          <a:xfrm rot="12404461">
            <a:off x="-1958946" y="-1147205"/>
            <a:ext cx="2318385" cy="2748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5C803465-2220-4AC1-9DF5-641BFC7A18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6211" y="2920720"/>
            <a:ext cx="4420179" cy="2636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292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80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22BC93A7-299F-4F7A-90A4-566226F154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9" t="-4951" r="29049" b="57063"/>
          <a:stretch/>
        </p:blipFill>
        <p:spPr>
          <a:xfrm>
            <a:off x="645140" y="1633296"/>
            <a:ext cx="10719032" cy="282068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5009D3B-FD44-4054-9DD6-C6E32BA7976F}"/>
              </a:ext>
            </a:extLst>
          </p:cNvPr>
          <p:cNvSpPr txBox="1"/>
          <p:nvPr/>
        </p:nvSpPr>
        <p:spPr>
          <a:xfrm>
            <a:off x="587963" y="200618"/>
            <a:ext cx="11207794" cy="1384995"/>
          </a:xfrm>
          <a:prstGeom prst="rect">
            <a:avLst/>
          </a:prstGeom>
          <a:solidFill>
            <a:schemeClr val="accent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s-ES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Estudiantes </a:t>
            </a:r>
            <a:r>
              <a:rPr lang="es-ES" sz="2400" b="1" u="sng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nuevos: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s-ES" sz="2000" dirty="0"/>
              <a:t>Ingresar a </a:t>
            </a:r>
            <a:r>
              <a:rPr lang="es-ES" sz="2000" b="1" dirty="0"/>
              <a:t>MIS DATOS</a:t>
            </a:r>
            <a:r>
              <a:rPr lang="es-ES" sz="2000" dirty="0"/>
              <a:t> y completar la información en las pestañas: </a:t>
            </a:r>
            <a:r>
              <a:rPr lang="es-ES" sz="2000" b="1" dirty="0"/>
              <a:t>ALUMNO</a:t>
            </a:r>
            <a:r>
              <a:rPr lang="es-ES" sz="2000" dirty="0"/>
              <a:t>, </a:t>
            </a:r>
            <a:r>
              <a:rPr lang="es-ES" sz="2000" b="1" dirty="0"/>
              <a:t>PADRE</a:t>
            </a:r>
            <a:r>
              <a:rPr lang="es-ES" sz="2000" dirty="0"/>
              <a:t>, </a:t>
            </a:r>
            <a:r>
              <a:rPr lang="es-ES" sz="2000" b="1" dirty="0"/>
              <a:t>MADRE</a:t>
            </a:r>
            <a:r>
              <a:rPr lang="es-ES" sz="2000" dirty="0"/>
              <a:t>, </a:t>
            </a:r>
            <a:r>
              <a:rPr lang="es-ES" sz="2000" b="1" dirty="0"/>
              <a:t>REPRESENTANTE</a:t>
            </a:r>
            <a:r>
              <a:rPr lang="es-ES" sz="2000" dirty="0"/>
              <a:t>, </a:t>
            </a:r>
            <a:r>
              <a:rPr lang="es-ES" sz="2000" b="1" dirty="0"/>
              <a:t>HERMANOS</a:t>
            </a:r>
            <a:r>
              <a:rPr lang="es-ES" sz="2000" dirty="0"/>
              <a:t> y </a:t>
            </a:r>
            <a:r>
              <a:rPr lang="es-ES" sz="2000" b="1" dirty="0"/>
              <a:t>FOTOGRAFÍA</a:t>
            </a:r>
            <a:r>
              <a:rPr lang="es-ES" sz="2000" dirty="0"/>
              <a:t>. Todas las celdas son obligatorias, aunque estén vacías o con un punto.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xmlns="" id="{6780C1B6-C67F-458F-A2A7-BBB74AB31D22}"/>
                  </a:ext>
                </a:extLst>
              </p14:cNvPr>
              <p14:cNvContentPartPr/>
              <p14:nvPr/>
            </p14:nvContentPartPr>
            <p14:xfrm>
              <a:off x="1623589" y="1768414"/>
              <a:ext cx="1110985" cy="524241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6780C1B6-C67F-458F-A2A7-BBB74AB31D2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60588" y="1705448"/>
                <a:ext cx="1236628" cy="649814"/>
              </a:xfrm>
              <a:prstGeom prst="rect">
                <a:avLst/>
              </a:prstGeom>
            </p:spPr>
          </p:pic>
        </mc:Fallback>
      </mc:AlternateContent>
      <p:sp>
        <p:nvSpPr>
          <p:cNvPr id="7" name="TextBox 1">
            <a:extLst>
              <a:ext uri="{FF2B5EF4-FFF2-40B4-BE49-F238E27FC236}">
                <a16:creationId xmlns:a16="http://schemas.microsoft.com/office/drawing/2014/main" xmlns="" id="{6C4E686E-0C53-4229-82EF-EB67D42187D2}"/>
              </a:ext>
            </a:extLst>
          </p:cNvPr>
          <p:cNvSpPr txBox="1"/>
          <p:nvPr/>
        </p:nvSpPr>
        <p:spPr>
          <a:xfrm>
            <a:off x="713682" y="4733877"/>
            <a:ext cx="10719032" cy="1569660"/>
          </a:xfrm>
          <a:prstGeom prst="rect">
            <a:avLst/>
          </a:prstGeom>
          <a:solidFill>
            <a:schemeClr val="accent6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s-ES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Estudiantes antiguos </a:t>
            </a:r>
            <a:r>
              <a:rPr lang="es-ES" sz="2400" dirty="0"/>
              <a:t>ingresar también a MIS DATOS:</a:t>
            </a:r>
            <a:endParaRPr lang="es-ES" sz="2400" b="1" dirty="0">
              <a:solidFill>
                <a:schemeClr val="accent4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/>
              <a:t>Actualizar las pestañas: </a:t>
            </a:r>
            <a:r>
              <a:rPr lang="es-ES" b="1" dirty="0"/>
              <a:t>DOMICILIO, NÚMEROS DE TELÉFONO</a:t>
            </a:r>
            <a:r>
              <a:rPr lang="es-ES" dirty="0"/>
              <a:t>, </a:t>
            </a:r>
            <a:r>
              <a:rPr lang="es-ES" b="1" dirty="0"/>
              <a:t>REPRESENTANTE</a:t>
            </a:r>
            <a:r>
              <a:rPr lang="es-ES" dirty="0"/>
              <a:t> y </a:t>
            </a:r>
            <a:r>
              <a:rPr lang="es-ES" b="1" dirty="0"/>
              <a:t>FOTOGRAFÍA</a:t>
            </a:r>
            <a:r>
              <a:rPr lang="es-ES" dirty="0"/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/>
              <a:t>En la pestaña </a:t>
            </a:r>
            <a:r>
              <a:rPr lang="es-ES" b="1" dirty="0"/>
              <a:t>HERMANOS</a:t>
            </a:r>
            <a:r>
              <a:rPr lang="es-ES" dirty="0"/>
              <a:t>, registrar a los hermanos que estudian en la institución y su curso; si no los hay, dejarla en blanco.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/>
              <a:t>En la pestaña </a:t>
            </a:r>
            <a:r>
              <a:rPr lang="es-ES" b="1" dirty="0"/>
              <a:t>REPRESENTANTE</a:t>
            </a:r>
            <a:r>
              <a:rPr lang="es-ES" dirty="0"/>
              <a:t>, ingresar los datos de quien firma la carta compromiso</a:t>
            </a:r>
          </a:p>
        </p:txBody>
      </p:sp>
      <p:pic>
        <p:nvPicPr>
          <p:cNvPr id="8" name="Picture 2" descr="Fondo blanco con elementos curvos de color amarillo azul utilizados ...">
            <a:extLst>
              <a:ext uri="{FF2B5EF4-FFF2-40B4-BE49-F238E27FC236}">
                <a16:creationId xmlns:a16="http://schemas.microsoft.com/office/drawing/2014/main" xmlns="" id="{85257806-6A9D-1224-9373-669504A605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533"/>
          <a:stretch/>
        </p:blipFill>
        <p:spPr bwMode="auto">
          <a:xfrm rot="9959431">
            <a:off x="-1696593" y="2919984"/>
            <a:ext cx="2318385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Fondo blanco con elementos curvos de color amarillo azul utilizados ...">
            <a:extLst>
              <a:ext uri="{FF2B5EF4-FFF2-40B4-BE49-F238E27FC236}">
                <a16:creationId xmlns:a16="http://schemas.microsoft.com/office/drawing/2014/main" xmlns="" id="{4C74B0C5-48BB-2C2F-71EE-ED014C6895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533"/>
          <a:stretch/>
        </p:blipFill>
        <p:spPr bwMode="auto">
          <a:xfrm rot="1468130">
            <a:off x="11724461" y="3311615"/>
            <a:ext cx="2318385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Fondo blanco con elementos curvos de color amarillo azul utilizados ...">
            <a:extLst>
              <a:ext uri="{FF2B5EF4-FFF2-40B4-BE49-F238E27FC236}">
                <a16:creationId xmlns:a16="http://schemas.microsoft.com/office/drawing/2014/main" xmlns="" id="{CA18CE54-F8D3-1950-1F1C-53082873DB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14" r="70533"/>
          <a:stretch/>
        </p:blipFill>
        <p:spPr bwMode="auto">
          <a:xfrm rot="20464507">
            <a:off x="11724462" y="-1549317"/>
            <a:ext cx="2318385" cy="2748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Fondo blanco con elementos curvos de color amarillo azul utilizados ...">
            <a:extLst>
              <a:ext uri="{FF2B5EF4-FFF2-40B4-BE49-F238E27FC236}">
                <a16:creationId xmlns:a16="http://schemas.microsoft.com/office/drawing/2014/main" xmlns="" id="{C3148EE9-E0D5-19F7-9FFE-76BB2060B3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14" r="70533"/>
          <a:stretch/>
        </p:blipFill>
        <p:spPr bwMode="auto">
          <a:xfrm rot="12404461">
            <a:off x="-1958946" y="-1147205"/>
            <a:ext cx="2318385" cy="2748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3428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80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FA8D197C-AAEE-4056-9D78-572E08D83A23}"/>
              </a:ext>
            </a:extLst>
          </p:cNvPr>
          <p:cNvSpPr txBox="1"/>
          <p:nvPr/>
        </p:nvSpPr>
        <p:spPr>
          <a:xfrm>
            <a:off x="679695" y="94100"/>
            <a:ext cx="1084827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En la Pestaña FOTOGRAFÍA, </a:t>
            </a:r>
            <a:r>
              <a:rPr lang="es-ES" sz="2800" dirty="0"/>
              <a:t>adjuntar una foto digital tamaño carnet, en formato .</a:t>
            </a:r>
            <a:r>
              <a:rPr lang="es-ES" sz="2800" dirty="0" err="1"/>
              <a:t>jpg</a:t>
            </a:r>
            <a:r>
              <a:rPr lang="es-ES" sz="2800" dirty="0"/>
              <a:t>, al natural, sin retoques y sin poses inadecuadas.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/>
          <a:srcRect l="25777"/>
          <a:stretch/>
        </p:blipFill>
        <p:spPr>
          <a:xfrm>
            <a:off x="467355" y="2234519"/>
            <a:ext cx="4014112" cy="2200243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495300" dist="50800" dir="5400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4"/>
          <a:srcRect l="46184" t="34428" r="6691"/>
          <a:stretch/>
        </p:blipFill>
        <p:spPr>
          <a:xfrm>
            <a:off x="4861361" y="2336813"/>
            <a:ext cx="3737119" cy="20979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0" dist="50800" dir="5400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78374" y="2285665"/>
            <a:ext cx="2549591" cy="20979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431800" dist="50800" dir="5400000" algn="ctr" rotWithShape="0">
              <a:srgbClr val="000000">
                <a:alpha val="43137"/>
              </a:srgbClr>
            </a:outerShdw>
          </a:effec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FA8D197C-AAEE-4056-9D78-572E08D83A23}"/>
              </a:ext>
            </a:extLst>
          </p:cNvPr>
          <p:cNvSpPr txBox="1"/>
          <p:nvPr/>
        </p:nvSpPr>
        <p:spPr>
          <a:xfrm>
            <a:off x="3310428" y="6384214"/>
            <a:ext cx="50780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400" dirty="0"/>
              <a:t>Si desea eliminar la fotografía y subir otra, dar clic en </a:t>
            </a:r>
            <a:r>
              <a:rPr lang="es-ES" sz="1400" dirty="0">
                <a:solidFill>
                  <a:srgbClr val="FF0000"/>
                </a:solidFill>
              </a:rPr>
              <a:t>subir foto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8333" y="5018479"/>
            <a:ext cx="1452602" cy="136573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381000" dist="50800" dir="5400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12" name="Picture 2" descr="Fondo blanco con elementos curvos de color amarillo azul utilizados ...">
            <a:extLst>
              <a:ext uri="{FF2B5EF4-FFF2-40B4-BE49-F238E27FC236}">
                <a16:creationId xmlns:a16="http://schemas.microsoft.com/office/drawing/2014/main" xmlns="" id="{27DA784B-0DC0-5772-FC29-7428C3F423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533"/>
          <a:stretch/>
        </p:blipFill>
        <p:spPr bwMode="auto">
          <a:xfrm rot="9959431">
            <a:off x="-1696593" y="2919984"/>
            <a:ext cx="2318385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Fondo blanco con elementos curvos de color amarillo azul utilizados ...">
            <a:extLst>
              <a:ext uri="{FF2B5EF4-FFF2-40B4-BE49-F238E27FC236}">
                <a16:creationId xmlns:a16="http://schemas.microsoft.com/office/drawing/2014/main" xmlns="" id="{0B3D245C-553F-49F7-B22E-76382598B6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533"/>
          <a:stretch/>
        </p:blipFill>
        <p:spPr bwMode="auto">
          <a:xfrm rot="1468130">
            <a:off x="11344417" y="3108960"/>
            <a:ext cx="2318385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Fondo blanco con elementos curvos de color amarillo azul utilizados ...">
            <a:extLst>
              <a:ext uri="{FF2B5EF4-FFF2-40B4-BE49-F238E27FC236}">
                <a16:creationId xmlns:a16="http://schemas.microsoft.com/office/drawing/2014/main" xmlns="" id="{A7B77347-8517-DA4D-601A-3CAF446741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14" r="70533"/>
          <a:stretch/>
        </p:blipFill>
        <p:spPr bwMode="auto">
          <a:xfrm rot="20464507">
            <a:off x="11724462" y="-1549317"/>
            <a:ext cx="2318385" cy="2748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Fondo blanco con elementos curvos de color amarillo azul utilizados ...">
            <a:extLst>
              <a:ext uri="{FF2B5EF4-FFF2-40B4-BE49-F238E27FC236}">
                <a16:creationId xmlns:a16="http://schemas.microsoft.com/office/drawing/2014/main" xmlns="" id="{51CD1E2D-9626-6484-8DF2-095A54AB90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14" r="70533"/>
          <a:stretch/>
        </p:blipFill>
        <p:spPr bwMode="auto">
          <a:xfrm rot="12404461">
            <a:off x="-1958946" y="-1147205"/>
            <a:ext cx="2318385" cy="2748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1354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80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37" y="635393"/>
            <a:ext cx="8658225" cy="2371725"/>
          </a:xfrm>
          <a:prstGeom prst="rect">
            <a:avLst/>
          </a:prstGeom>
          <a:effectLst>
            <a:outerShdw blurRad="508000" dist="50800" dir="5400000" algn="ctr" rotWithShape="0">
              <a:srgbClr val="000000">
                <a:alpha val="43137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53FCF91-B5DE-4833-A409-747BB77A11ED}"/>
              </a:ext>
            </a:extLst>
          </p:cNvPr>
          <p:cNvSpPr txBox="1"/>
          <p:nvPr/>
        </p:nvSpPr>
        <p:spPr>
          <a:xfrm>
            <a:off x="453289" y="225729"/>
            <a:ext cx="8626073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accent5">
                    <a:lumMod val="75000"/>
                  </a:schemeClr>
                </a:solidFill>
              </a:rPr>
              <a:t>UNA VEZ QUE HA COMPLETADO TODA LA INFORMACIÓN, DAR CLIC EN     </a:t>
            </a:r>
            <a:r>
              <a:rPr lang="es-ES" b="1" dirty="0">
                <a:solidFill>
                  <a:srgbClr val="FF0000"/>
                </a:solidFill>
              </a:rPr>
              <a:t>GUARDAR</a:t>
            </a:r>
            <a:endParaRPr lang="es-EC" b="1" dirty="0">
              <a:solidFill>
                <a:srgbClr val="FF0000"/>
              </a:solidFill>
            </a:endParaRP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ACCD60FE-E8E3-460E-8686-9ABB732292DD}"/>
              </a:ext>
            </a:extLst>
          </p:cNvPr>
          <p:cNvSpPr txBox="1"/>
          <p:nvPr/>
        </p:nvSpPr>
        <p:spPr>
          <a:xfrm>
            <a:off x="419053" y="3160161"/>
            <a:ext cx="10920211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1600" dirty="0"/>
              <a:t>Si al hacer clic en </a:t>
            </a:r>
            <a:r>
              <a:rPr lang="es-ES" sz="1600" b="1" dirty="0"/>
              <a:t>GUARDAR</a:t>
            </a:r>
            <a:r>
              <a:rPr lang="es-ES" sz="1600" dirty="0"/>
              <a:t> aparece un mensaje de error, complete las celdas resaltadas en rosado y vuelva a guardar. Repita el proceso hasta ver el mensaje “datos grabados”.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FE73418A-609B-4816-8A5E-0BA4E9A6CC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289" y="4452776"/>
            <a:ext cx="3923343" cy="217949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TextBox 1">
            <a:extLst>
              <a:ext uri="{FF2B5EF4-FFF2-40B4-BE49-F238E27FC236}">
                <a16:creationId xmlns:a16="http://schemas.microsoft.com/office/drawing/2014/main" xmlns="" id="{20BB4B40-4FE3-4B79-A628-8EB674691018}"/>
              </a:ext>
            </a:extLst>
          </p:cNvPr>
          <p:cNvSpPr txBox="1"/>
          <p:nvPr/>
        </p:nvSpPr>
        <p:spPr>
          <a:xfrm>
            <a:off x="1115574" y="4062956"/>
            <a:ext cx="2062715" cy="33855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600" b="1" dirty="0">
                <a:solidFill>
                  <a:schemeClr val="tx1"/>
                </a:solidFill>
              </a:rPr>
              <a:t>MENSAJES DE ERROR</a:t>
            </a:r>
            <a:endParaRPr lang="es-EC" sz="1600" b="1" dirty="0">
              <a:solidFill>
                <a:schemeClr val="tx1"/>
              </a:solidFill>
            </a:endParaRP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xmlns="" id="{07A18ED1-396B-4C7C-B270-B1D0240F412A}"/>
              </a:ext>
            </a:extLst>
          </p:cNvPr>
          <p:cNvSpPr txBox="1"/>
          <p:nvPr/>
        </p:nvSpPr>
        <p:spPr>
          <a:xfrm>
            <a:off x="9393093" y="4175753"/>
            <a:ext cx="2115878" cy="33855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600" b="1" dirty="0">
                <a:solidFill>
                  <a:schemeClr val="tx1"/>
                </a:solidFill>
              </a:rPr>
              <a:t>MENSAJE FINAL</a:t>
            </a:r>
            <a:endParaRPr lang="es-EC" sz="1600" b="1" dirty="0">
              <a:solidFill>
                <a:schemeClr val="tx1"/>
              </a:solidFill>
            </a:endParaRP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xmlns="" id="{BDC56598-7CDF-45C8-9F7B-FD5466B94266}"/>
              </a:ext>
            </a:extLst>
          </p:cNvPr>
          <p:cNvSpPr txBox="1"/>
          <p:nvPr/>
        </p:nvSpPr>
        <p:spPr>
          <a:xfrm>
            <a:off x="9368885" y="5465267"/>
            <a:ext cx="2115878" cy="338554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600" b="1" dirty="0">
                <a:solidFill>
                  <a:schemeClr val="tx1"/>
                </a:solidFill>
              </a:rPr>
              <a:t>Datos grabados</a:t>
            </a:r>
            <a:endParaRPr lang="es-EC" sz="1600" b="1" dirty="0">
              <a:solidFill>
                <a:schemeClr val="tx1"/>
              </a:solidFill>
            </a:endParaRPr>
          </a:p>
        </p:txBody>
      </p:sp>
      <p:sp>
        <p:nvSpPr>
          <p:cNvPr id="11" name="Flecha: hacia abajo 10">
            <a:extLst>
              <a:ext uri="{FF2B5EF4-FFF2-40B4-BE49-F238E27FC236}">
                <a16:creationId xmlns:a16="http://schemas.microsoft.com/office/drawing/2014/main" xmlns="" id="{BA3CCCBA-EF12-472A-BD40-62F6AE0FE18F}"/>
              </a:ext>
            </a:extLst>
          </p:cNvPr>
          <p:cNvSpPr/>
          <p:nvPr/>
        </p:nvSpPr>
        <p:spPr>
          <a:xfrm>
            <a:off x="10323441" y="4792265"/>
            <a:ext cx="127591" cy="33855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xmlns="" id="{ACCD60FE-E8E3-460E-8686-9ABB732292DD}"/>
              </a:ext>
            </a:extLst>
          </p:cNvPr>
          <p:cNvSpPr txBox="1"/>
          <p:nvPr/>
        </p:nvSpPr>
        <p:spPr>
          <a:xfrm>
            <a:off x="9868395" y="1809021"/>
            <a:ext cx="2278540" cy="1077218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1600" dirty="0"/>
              <a:t>*  </a:t>
            </a:r>
            <a:r>
              <a:rPr lang="es-ES" sz="1600" dirty="0">
                <a:solidFill>
                  <a:srgbClr val="FF0000"/>
                </a:solidFill>
              </a:rPr>
              <a:t>Datos Factura. </a:t>
            </a:r>
            <a:r>
              <a:rPr lang="es-ES" sz="1600" dirty="0"/>
              <a:t>Debe registrar correctamente todos los datos para la factura electrónica.</a:t>
            </a:r>
            <a:endParaRPr lang="es-EC" sz="1600" b="1" dirty="0">
              <a:solidFill>
                <a:srgbClr val="FF0000"/>
              </a:solidFill>
            </a:endParaRPr>
          </a:p>
        </p:txBody>
      </p:sp>
      <p:pic>
        <p:nvPicPr>
          <p:cNvPr id="13" name="12 Imagen"/>
          <p:cNvPicPr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59553" y="4012971"/>
            <a:ext cx="3882045" cy="270980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4" name="13 Conector recto de flecha"/>
          <p:cNvCxnSpPr/>
          <p:nvPr/>
        </p:nvCxnSpPr>
        <p:spPr>
          <a:xfrm>
            <a:off x="6698300" y="1924993"/>
            <a:ext cx="3092457" cy="22931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Conector recto de flecha 16"/>
          <p:cNvCxnSpPr/>
          <p:nvPr/>
        </p:nvCxnSpPr>
        <p:spPr>
          <a:xfrm flipH="1">
            <a:off x="5382992" y="580416"/>
            <a:ext cx="2300343" cy="126556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4" name="Picture 4" descr="Pin på Smile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915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6659" y="311140"/>
            <a:ext cx="791006" cy="791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Fondo blanco con elementos curvos de color amarillo azul utilizados ...">
            <a:extLst>
              <a:ext uri="{FF2B5EF4-FFF2-40B4-BE49-F238E27FC236}">
                <a16:creationId xmlns:a16="http://schemas.microsoft.com/office/drawing/2014/main" xmlns="" id="{9D39D8DA-3427-7FF3-5D17-3672970BDE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14" r="70533"/>
          <a:stretch/>
        </p:blipFill>
        <p:spPr bwMode="auto">
          <a:xfrm rot="20464507">
            <a:off x="11724462" y="-1549317"/>
            <a:ext cx="2318385" cy="2748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Fondo blanco con elementos curvos de color amarillo azul utilizados ...">
            <a:extLst>
              <a:ext uri="{FF2B5EF4-FFF2-40B4-BE49-F238E27FC236}">
                <a16:creationId xmlns:a16="http://schemas.microsoft.com/office/drawing/2014/main" xmlns="" id="{90F79CD2-F81D-BB52-6A10-A3BB350DCD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14" r="70533"/>
          <a:stretch/>
        </p:blipFill>
        <p:spPr bwMode="auto">
          <a:xfrm rot="12404461">
            <a:off x="-1958946" y="-1147205"/>
            <a:ext cx="2318385" cy="2748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5580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80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D7A6DBCC-5E07-4658-855A-A338675054D8}"/>
              </a:ext>
            </a:extLst>
          </p:cNvPr>
          <p:cNvSpPr/>
          <p:nvPr/>
        </p:nvSpPr>
        <p:spPr>
          <a:xfrm>
            <a:off x="6102847" y="5579035"/>
            <a:ext cx="5552249" cy="112203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xmlns="" id="{A63CEF1B-A065-45E2-A894-35DF475305E2}"/>
                  </a:ext>
                </a:extLst>
              </p14:cNvPr>
              <p14:cNvContentPartPr/>
              <p14:nvPr/>
            </p14:nvContentPartPr>
            <p14:xfrm>
              <a:off x="10809356" y="5445745"/>
              <a:ext cx="94320" cy="720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A63CEF1B-A065-45E2-A894-35DF475305E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800716" y="5436745"/>
                <a:ext cx="111960" cy="89640"/>
              </a:xfrm>
              <a:prstGeom prst="rect">
                <a:avLst/>
              </a:prstGeom>
            </p:spPr>
          </p:pic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2612AE9-BA0F-4235-B2BF-29F5DF9F4976}"/>
              </a:ext>
            </a:extLst>
          </p:cNvPr>
          <p:cNvSpPr txBox="1"/>
          <p:nvPr/>
        </p:nvSpPr>
        <p:spPr>
          <a:xfrm>
            <a:off x="-590141" y="531284"/>
            <a:ext cx="121919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3"/>
            <a:r>
              <a:rPr lang="es-ES" sz="2400" b="1" dirty="0">
                <a:solidFill>
                  <a:srgbClr val="002060"/>
                </a:solidFill>
              </a:rPr>
              <a:t>SI USTED YA ES PADRE O MADRE DE FAMILIA DE LA INSTITUCIÓN</a:t>
            </a:r>
            <a:r>
              <a:rPr lang="es-ES" sz="2400" b="1" dirty="0"/>
              <a:t>, </a:t>
            </a:r>
            <a:r>
              <a:rPr lang="es-ES" sz="2400" b="1" dirty="0">
                <a:solidFill>
                  <a:srgbClr val="00B0F0"/>
                </a:solidFill>
              </a:rPr>
              <a:t>PUEDE VERIFICAR DEUDAS PENDIENTES</a:t>
            </a:r>
            <a:r>
              <a:rPr lang="es-ES" sz="2400" b="1" dirty="0"/>
              <a:t> </a:t>
            </a:r>
            <a:r>
              <a:rPr lang="es-ES" sz="2000" dirty="0"/>
              <a:t>ingresando su número de cédula en usuario y contraseña </a:t>
            </a:r>
            <a:r>
              <a:rPr lang="es-ES" sz="1400" dirty="0"/>
              <a:t>(Ver Pág. 3). </a:t>
            </a:r>
            <a:r>
              <a:rPr lang="es-ES" sz="2000" dirty="0"/>
              <a:t>Luego dar clic en </a:t>
            </a:r>
            <a:r>
              <a:rPr lang="es-ES" sz="2000" b="1" dirty="0">
                <a:solidFill>
                  <a:srgbClr val="FF0000"/>
                </a:solidFill>
              </a:rPr>
              <a:t>EXTRAS</a:t>
            </a:r>
            <a:r>
              <a:rPr lang="es-ES" sz="2000" dirty="0"/>
              <a:t> y en </a:t>
            </a:r>
            <a:r>
              <a:rPr lang="es-ES" sz="2000" b="1" dirty="0">
                <a:solidFill>
                  <a:srgbClr val="FF0000"/>
                </a:solidFill>
              </a:rPr>
              <a:t>SERVICIOS X PAGAR</a:t>
            </a:r>
            <a:r>
              <a:rPr lang="es-ES" sz="2000" dirty="0"/>
              <a:t>. A continuación dé clic en </a:t>
            </a:r>
            <a:r>
              <a:rPr lang="es-ES" sz="2000" b="1" dirty="0">
                <a:solidFill>
                  <a:srgbClr val="FF0000"/>
                </a:solidFill>
              </a:rPr>
              <a:t>Aceptar</a:t>
            </a:r>
            <a:r>
              <a:rPr lang="es-ES" sz="2000" dirty="0"/>
              <a:t>. También puede consultar las </a:t>
            </a:r>
            <a:r>
              <a:rPr lang="es-ES" sz="2000" b="1" dirty="0">
                <a:solidFill>
                  <a:srgbClr val="FF0000"/>
                </a:solidFill>
              </a:rPr>
              <a:t>facturas electrónicas</a:t>
            </a:r>
            <a:r>
              <a:rPr lang="es-ES" sz="2000" dirty="0"/>
              <a:t>.</a:t>
            </a:r>
            <a:endParaRPr lang="es-ES" sz="2000" b="1" dirty="0">
              <a:solidFill>
                <a:srgbClr val="FF000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09F379FA-A571-4A43-9586-6EFDB1E52E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8324" y="4083012"/>
            <a:ext cx="3906793" cy="248790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3191329-4592-4253-82E4-08EDD437BDD4}"/>
              </a:ext>
            </a:extLst>
          </p:cNvPr>
          <p:cNvSpPr txBox="1"/>
          <p:nvPr/>
        </p:nvSpPr>
        <p:spPr>
          <a:xfrm>
            <a:off x="6102848" y="5559140"/>
            <a:ext cx="55522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El valor que aparezca en la parte superior izquierda con letras azules será el monto que usted adeuda. En caso de dudas, solicite información en el departamento de contabilidad.</a:t>
            </a:r>
            <a:endParaRPr lang="es-EC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FE9FBFF9-DDD6-4A33-9B4C-488F20056B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40818" y="3954633"/>
            <a:ext cx="5979044" cy="1587893"/>
          </a:xfrm>
          <a:prstGeom prst="rect">
            <a:avLst/>
          </a:prstGeom>
        </p:spPr>
      </p:pic>
      <p:cxnSp>
        <p:nvCxnSpPr>
          <p:cNvPr id="15" name="Straight Arrow Connector 8">
            <a:extLst>
              <a:ext uri="{FF2B5EF4-FFF2-40B4-BE49-F238E27FC236}">
                <a16:creationId xmlns:a16="http://schemas.microsoft.com/office/drawing/2014/main" xmlns="" id="{14858DE0-4DD7-4598-8A95-A2015B7A0514}"/>
              </a:ext>
            </a:extLst>
          </p:cNvPr>
          <p:cNvCxnSpPr>
            <a:cxnSpLocks/>
          </p:cNvCxnSpPr>
          <p:nvPr/>
        </p:nvCxnSpPr>
        <p:spPr>
          <a:xfrm flipV="1">
            <a:off x="3848986" y="4475681"/>
            <a:ext cx="1991832" cy="1392633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8FBB2866-398A-4B4A-B437-78844C95490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5591" b="29347"/>
          <a:stretch/>
        </p:blipFill>
        <p:spPr>
          <a:xfrm>
            <a:off x="1530866" y="2417487"/>
            <a:ext cx="7949986" cy="1362123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7866060" y="2540580"/>
            <a:ext cx="586154" cy="3693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s-EC" dirty="0"/>
          </a:p>
        </p:txBody>
      </p:sp>
      <p:sp>
        <p:nvSpPr>
          <p:cNvPr id="12" name="11 CuadroTexto"/>
          <p:cNvSpPr txBox="1"/>
          <p:nvPr/>
        </p:nvSpPr>
        <p:spPr>
          <a:xfrm>
            <a:off x="7866060" y="3407850"/>
            <a:ext cx="1472811" cy="3693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s-EC" dirty="0"/>
          </a:p>
        </p:txBody>
      </p:sp>
      <p:pic>
        <p:nvPicPr>
          <p:cNvPr id="1026" name="Picture 2" descr="Fondo blanco con un moderno marco ondulado azul y amarillo. | Vector ...">
            <a:extLst>
              <a:ext uri="{FF2B5EF4-FFF2-40B4-BE49-F238E27FC236}">
                <a16:creationId xmlns:a16="http://schemas.microsoft.com/office/drawing/2014/main" xmlns="" id="{45199BC1-2BBD-B6D1-E8A8-194E3F6026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17" b="3148"/>
          <a:stretch/>
        </p:blipFill>
        <p:spPr bwMode="auto">
          <a:xfrm rot="3723476">
            <a:off x="-2221953" y="7357221"/>
            <a:ext cx="5962650" cy="1076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Fondo blanco con un moderno marco ondulado azul y amarillo. | Vector ...">
            <a:extLst>
              <a:ext uri="{FF2B5EF4-FFF2-40B4-BE49-F238E27FC236}">
                <a16:creationId xmlns:a16="http://schemas.microsoft.com/office/drawing/2014/main" xmlns="" id="{31269D22-1686-B44E-FE56-710743E5E5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17" b="3148"/>
          <a:stretch/>
        </p:blipFill>
        <p:spPr bwMode="auto">
          <a:xfrm rot="13724347">
            <a:off x="7991949" y="-1505658"/>
            <a:ext cx="5962650" cy="1076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98373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80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B0C747D-5100-4775-9297-4066BD3C6D30}"/>
              </a:ext>
            </a:extLst>
          </p:cNvPr>
          <p:cNvSpPr txBox="1"/>
          <p:nvPr/>
        </p:nvSpPr>
        <p:spPr>
          <a:xfrm>
            <a:off x="301256" y="78356"/>
            <a:ext cx="1178087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400" b="1" u="sng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M A T R Í C U L A S</a:t>
            </a:r>
          </a:p>
          <a:p>
            <a:pPr algn="ctr"/>
            <a:r>
              <a:rPr lang="es-ES" sz="2800" b="1" dirty="0">
                <a:solidFill>
                  <a:schemeClr val="accent2">
                    <a:lumMod val="75000"/>
                  </a:schemeClr>
                </a:solidFill>
              </a:rPr>
              <a:t>AÑO LECTIVO 2026 - 2027</a:t>
            </a:r>
          </a:p>
          <a:p>
            <a:pPr algn="ctr"/>
            <a:r>
              <a:rPr lang="es-ES" sz="2800" b="1" dirty="0">
                <a:solidFill>
                  <a:srgbClr val="0070C0"/>
                </a:solidFill>
              </a:rPr>
              <a:t>PARA EL PAGO:</a:t>
            </a:r>
          </a:p>
          <a:p>
            <a:pPr algn="ctr"/>
            <a:r>
              <a:rPr lang="es-ES" sz="2800" b="1" dirty="0">
                <a:solidFill>
                  <a:schemeClr val="accent2">
                    <a:lumMod val="75000"/>
                  </a:schemeClr>
                </a:solidFill>
              </a:rPr>
              <a:t>MATRÍCULA: </a:t>
            </a:r>
            <a:r>
              <a:rPr lang="es-ES" sz="2800" b="1" dirty="0" smtClean="0">
                <a:solidFill>
                  <a:schemeClr val="accent2">
                    <a:lumMod val="75000"/>
                  </a:schemeClr>
                </a:solidFill>
              </a:rPr>
              <a:t>$10,54        </a:t>
            </a:r>
            <a:r>
              <a:rPr lang="es-ES" sz="2800" b="1" dirty="0">
                <a:solidFill>
                  <a:schemeClr val="accent2">
                    <a:lumMod val="75000"/>
                  </a:schemeClr>
                </a:solidFill>
              </a:rPr>
              <a:t>PENSIÓN DE SEPTIEMBRE:  $</a:t>
            </a:r>
            <a:r>
              <a:rPr lang="es-ES" sz="2800" b="1" dirty="0" smtClean="0">
                <a:solidFill>
                  <a:schemeClr val="accent2">
                    <a:lumMod val="75000"/>
                  </a:schemeClr>
                </a:solidFill>
              </a:rPr>
              <a:t>16,86       </a:t>
            </a:r>
            <a:r>
              <a:rPr lang="es-ES" sz="2800" b="1" dirty="0">
                <a:solidFill>
                  <a:schemeClr val="accent2">
                    <a:lumMod val="75000"/>
                  </a:schemeClr>
                </a:solidFill>
              </a:rPr>
              <a:t>TOTAL $ </a:t>
            </a:r>
            <a:r>
              <a:rPr lang="es-ES" sz="2800" b="1" dirty="0" smtClean="0">
                <a:solidFill>
                  <a:schemeClr val="accent2">
                    <a:lumMod val="75000"/>
                  </a:schemeClr>
                </a:solidFill>
              </a:rPr>
              <a:t>27.40</a:t>
            </a:r>
            <a:endParaRPr lang="es-EC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C5F6511-4A72-4219-A480-44B1082604F5}"/>
              </a:ext>
            </a:extLst>
          </p:cNvPr>
          <p:cNvSpPr txBox="1"/>
          <p:nvPr/>
        </p:nvSpPr>
        <p:spPr>
          <a:xfrm>
            <a:off x="301256" y="2285054"/>
            <a:ext cx="11685181" cy="430887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b="1" u="sng" dirty="0" smtClean="0">
                <a:latin typeface="Aharoni" panose="02010803020104030203" pitchFamily="2" charset="-79"/>
                <a:cs typeface="Aharoni" panose="02010803020104030203" pitchFamily="2" charset="-79"/>
              </a:rPr>
              <a:t>DATOS </a:t>
            </a:r>
            <a:r>
              <a:rPr lang="es-ES" sz="2400" b="1" u="sng" dirty="0">
                <a:latin typeface="Aharoni" panose="02010803020104030203" pitchFamily="2" charset="-79"/>
                <a:cs typeface="Aharoni" panose="02010803020104030203" pitchFamily="2" charset="-79"/>
              </a:rPr>
              <a:t>PARA REALIZAR DEPÓSITOS O TRANSFERENCIAS BANCARIAS:</a:t>
            </a:r>
          </a:p>
          <a:p>
            <a:pPr algn="ctr"/>
            <a:endParaRPr lang="es-ES" sz="2000" b="1" u="sng" dirty="0"/>
          </a:p>
          <a:p>
            <a:r>
              <a:rPr lang="es-ES" sz="2400" dirty="0"/>
              <a:t>BANCO PICHINCHA-Cuenta Corriente: 2100108385</a:t>
            </a:r>
          </a:p>
          <a:p>
            <a:r>
              <a:rPr lang="es-ES" sz="2400" dirty="0"/>
              <a:t>RUC: 2191735288001 </a:t>
            </a:r>
          </a:p>
          <a:p>
            <a:r>
              <a:rPr lang="es-ES" sz="2400" dirty="0"/>
              <a:t>A NOMBRE DE:  U. E. F.  PACIFICO CEMBRANOS</a:t>
            </a:r>
          </a:p>
          <a:p>
            <a:pPr algn="just"/>
            <a:r>
              <a:rPr lang="es-ES" sz="2400" dirty="0"/>
              <a:t>CORREO DPTO. DE CONTABILIDAD: </a:t>
            </a:r>
            <a:r>
              <a:rPr lang="es-ES" sz="2400" b="1" dirty="0">
                <a:hlinkClick r:id="rId3"/>
              </a:rPr>
              <a:t>pacificocembranos22@gmail.com</a:t>
            </a:r>
            <a:r>
              <a:rPr lang="es-ES" sz="2400" dirty="0"/>
              <a:t> (exclusivo para el envío de comprobantes de pago de pensiones; en el correo deben indicar nombres, apellidos, curso y paralelo que va su representado).</a:t>
            </a:r>
          </a:p>
          <a:p>
            <a:pPr algn="just"/>
            <a:endParaRPr lang="es-ES" sz="800" b="1" dirty="0">
              <a:solidFill>
                <a:srgbClr val="002060"/>
              </a:solidFill>
              <a:latin typeface="Bodoni MT" panose="02070603080606020203" pitchFamily="18" charset="0"/>
            </a:endParaRPr>
          </a:p>
          <a:p>
            <a:pPr algn="just"/>
            <a:r>
              <a:rPr lang="es-ES" sz="2400" b="1" dirty="0">
                <a:solidFill>
                  <a:srgbClr val="002060"/>
                </a:solidFill>
                <a:latin typeface="Bodoni MT" panose="02070603080606020203" pitchFamily="18" charset="0"/>
              </a:rPr>
              <a:t>NOTA: </a:t>
            </a:r>
            <a:r>
              <a:rPr lang="es-ES" sz="2400" b="1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TRAER LA COPIA DEL COMPROBANTE DE PAGO EL DÍA QUE LE             CORRESPONDA LA MATRÍCULA </a:t>
            </a:r>
            <a:r>
              <a:rPr lang="es-ES" sz="2400" dirty="0"/>
              <a:t>(escribir los datos del estudiante y el curso).</a:t>
            </a:r>
          </a:p>
          <a:p>
            <a:pPr algn="just"/>
            <a:endParaRPr lang="es-ES" sz="2400" b="1" dirty="0">
              <a:solidFill>
                <a:schemeClr val="accent6">
                  <a:lumMod val="50000"/>
                </a:schemeClr>
              </a:solidFill>
              <a:latin typeface="Bodoni MT" panose="02070603080606020203" pitchFamily="18" charset="0"/>
            </a:endParaRP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xmlns="" id="{B98FB19E-7D4D-4A19-BD10-5D07CA3A214C}"/>
              </a:ext>
            </a:extLst>
          </p:cNvPr>
          <p:cNvSpPr txBox="1"/>
          <p:nvPr/>
        </p:nvSpPr>
        <p:spPr>
          <a:xfrm>
            <a:off x="2054577" y="6027003"/>
            <a:ext cx="86217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>
                <a:solidFill>
                  <a:schemeClr val="accent2">
                    <a:lumMod val="75000"/>
                  </a:schemeClr>
                </a:solidFill>
              </a:rPr>
              <a:t>SI CANCELA DE TODO EL AÑO LECTIVO 2026-2027 SERÍA $ </a:t>
            </a:r>
            <a:r>
              <a:rPr lang="es-ES" sz="2400" b="1" dirty="0" smtClean="0">
                <a:solidFill>
                  <a:schemeClr val="accent2">
                    <a:lumMod val="75000"/>
                  </a:schemeClr>
                </a:solidFill>
              </a:rPr>
              <a:t>179,14</a:t>
            </a:r>
            <a:endParaRPr lang="es-ES" sz="24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endParaRPr lang="es-ES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7" name="Imagen 7">
            <a:extLst>
              <a:ext uri="{FF2B5EF4-FFF2-40B4-BE49-F238E27FC236}">
                <a16:creationId xmlns:a16="http://schemas.microsoft.com/office/drawing/2014/main" xmlns="" id="{84208C76-83F2-4C74-9BE4-CD9C550423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7576" b="92727" l="13440" r="61959">
                        <a14:foregroundMark x1="26196" y1="47879" x2="26196" y2="47879"/>
                        <a14:foregroundMark x1="31207" y1="44848" x2="31207" y2="44848"/>
                        <a14:foregroundMark x1="40091" y1="42727" x2="40091" y2="42727"/>
                        <a14:foregroundMark x1="46697" y1="48788" x2="46697" y2="48788"/>
                        <a14:foregroundMark x1="44191" y1="45758" x2="44191" y2="45758"/>
                        <a14:foregroundMark x1="21640" y1="55455" x2="21640" y2="55455"/>
                        <a14:foregroundMark x1="24146" y1="51212" x2="24146" y2="51212"/>
                        <a14:foregroundMark x1="46697" y1="66061" x2="46697" y2="66061"/>
                        <a14:foregroundMark x1="24146" y1="66061" x2="24146" y2="66061"/>
                        <a14:foregroundMark x1="38269" y1="85455" x2="38269" y2="85455"/>
                        <a14:foregroundMark x1="35080" y1="84848" x2="35080" y2="84848"/>
                        <a14:foregroundMark x1="31435" y1="84848" x2="31435" y2="84848"/>
                        <a14:foregroundMark x1="40319" y1="84848" x2="40319" y2="84848"/>
                        <a14:foregroundMark x1="42141" y1="84848" x2="42141" y2="84848"/>
                        <a14:foregroundMark x1="50342" y1="54242" x2="50342" y2="54242"/>
                        <a14:foregroundMark x1="51708" y1="59091" x2="51708" y2="59091"/>
                        <a14:foregroundMark x1="48747" y1="52424" x2="48747" y2="52424"/>
                        <a14:foregroundMark x1="48064" y1="50303" x2="48064" y2="50303"/>
                        <a14:foregroundMark x1="34624" y1="42727" x2="34624" y2="42727"/>
                        <a14:foregroundMark x1="33485" y1="43030" x2="33485" y2="43030"/>
                        <a14:foregroundMark x1="28246" y1="45758" x2="28246" y2="45758"/>
                        <a14:foregroundMark x1="36446" y1="43333" x2="36446" y2="43333"/>
                        <a14:foregroundMark x1="41913" y1="44545" x2="41913" y2="44545"/>
                        <a14:foregroundMark x1="42825" y1="44848" x2="42825" y2="44848"/>
                        <a14:foregroundMark x1="21412" y1="58788" x2="21412" y2="58788"/>
                        <a14:foregroundMark x1="45558" y1="47576" x2="45558" y2="47576"/>
                        <a14:foregroundMark x1="46014" y1="46667" x2="46014" y2="46667"/>
                        <a14:foregroundMark x1="24829" y1="73636" x2="24829" y2="73636"/>
                        <a14:foregroundMark x1="24146" y1="69394" x2="24146" y2="69394"/>
                        <a14:foregroundMark x1="25740" y1="71818" x2="25740" y2="71818"/>
                        <a14:foregroundMark x1="23235" y1="68485" x2="23235" y2="68485"/>
                        <a14:foregroundMark x1="24146" y1="64545" x2="24146" y2="64545"/>
                        <a14:foregroundMark x1="23918" y1="62424" x2="23918" y2="62424"/>
                        <a14:foregroundMark x1="23690" y1="64242" x2="23690" y2="64242"/>
                        <a14:foregroundMark x1="26196" y1="73030" x2="26196" y2="73030"/>
                        <a14:foregroundMark x1="25513" y1="74545" x2="25513" y2="74545"/>
                        <a14:foregroundMark x1="25285" y1="73939" x2="25285" y2="73939"/>
                        <a14:foregroundMark x1="41002" y1="43333" x2="41002" y2="43333"/>
                        <a14:foregroundMark x1="37358" y1="82424" x2="37358" y2="82424"/>
                        <a14:foregroundMark x1="36446" y1="82121" x2="36446" y2="82121"/>
                        <a14:foregroundMark x1="34852" y1="81818" x2="34852" y2="81818"/>
                        <a14:backgroundMark x1="26651" y1="76667" x2="26651" y2="76667"/>
                        <a14:backgroundMark x1="23690" y1="75152" x2="23690" y2="751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612" t="41467" r="43008" b="9973"/>
          <a:stretch>
            <a:fillRect/>
          </a:stretch>
        </p:blipFill>
        <p:spPr bwMode="auto">
          <a:xfrm>
            <a:off x="672394" y="153268"/>
            <a:ext cx="1382183" cy="1079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Fondo blanco con un moderno marco ondulado azul y amarillo. | Vector ...">
            <a:extLst>
              <a:ext uri="{FF2B5EF4-FFF2-40B4-BE49-F238E27FC236}">
                <a16:creationId xmlns:a16="http://schemas.microsoft.com/office/drawing/2014/main" xmlns="" id="{04BEA3B9-655A-503C-DE0F-FA179D1AD0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17" b="3148"/>
          <a:stretch/>
        </p:blipFill>
        <p:spPr bwMode="auto">
          <a:xfrm rot="3723476">
            <a:off x="-2308931" y="7157929"/>
            <a:ext cx="5962650" cy="1076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Fondo blanco con un moderno marco ondulado azul y amarillo. | Vector ...">
            <a:extLst>
              <a:ext uri="{FF2B5EF4-FFF2-40B4-BE49-F238E27FC236}">
                <a16:creationId xmlns:a16="http://schemas.microsoft.com/office/drawing/2014/main" xmlns="" id="{3195B154-2905-9CF3-5DC0-30BCABAB5C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17" b="3148"/>
          <a:stretch/>
        </p:blipFill>
        <p:spPr bwMode="auto">
          <a:xfrm rot="13724347">
            <a:off x="7991949" y="-1505658"/>
            <a:ext cx="5962650" cy="1076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5057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80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Imagen 7">
            <a:extLst>
              <a:ext uri="{FF2B5EF4-FFF2-40B4-BE49-F238E27FC236}">
                <a16:creationId xmlns:a16="http://schemas.microsoft.com/office/drawing/2014/main" xmlns="" id="{84208C76-83F2-4C74-9BE4-CD9C550423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576" b="92727" l="13440" r="61959">
                        <a14:foregroundMark x1="26196" y1="47879" x2="26196" y2="47879"/>
                        <a14:foregroundMark x1="31207" y1="44848" x2="31207" y2="44848"/>
                        <a14:foregroundMark x1="40091" y1="42727" x2="40091" y2="42727"/>
                        <a14:foregroundMark x1="46697" y1="48788" x2="46697" y2="48788"/>
                        <a14:foregroundMark x1="44191" y1="45758" x2="44191" y2="45758"/>
                        <a14:foregroundMark x1="21640" y1="55455" x2="21640" y2="55455"/>
                        <a14:foregroundMark x1="24146" y1="51212" x2="24146" y2="51212"/>
                        <a14:foregroundMark x1="46697" y1="66061" x2="46697" y2="66061"/>
                        <a14:foregroundMark x1="24146" y1="66061" x2="24146" y2="66061"/>
                        <a14:foregroundMark x1="38269" y1="85455" x2="38269" y2="85455"/>
                        <a14:foregroundMark x1="35080" y1="84848" x2="35080" y2="84848"/>
                        <a14:foregroundMark x1="31435" y1="84848" x2="31435" y2="84848"/>
                        <a14:foregroundMark x1="40319" y1="84848" x2="40319" y2="84848"/>
                        <a14:foregroundMark x1="42141" y1="84848" x2="42141" y2="84848"/>
                        <a14:foregroundMark x1="50342" y1="54242" x2="50342" y2="54242"/>
                        <a14:foregroundMark x1="51708" y1="59091" x2="51708" y2="59091"/>
                        <a14:foregroundMark x1="48747" y1="52424" x2="48747" y2="52424"/>
                        <a14:foregroundMark x1="48064" y1="50303" x2="48064" y2="50303"/>
                        <a14:foregroundMark x1="34624" y1="42727" x2="34624" y2="42727"/>
                        <a14:foregroundMark x1="33485" y1="43030" x2="33485" y2="43030"/>
                        <a14:foregroundMark x1="28246" y1="45758" x2="28246" y2="45758"/>
                        <a14:foregroundMark x1="36446" y1="43333" x2="36446" y2="43333"/>
                        <a14:foregroundMark x1="41913" y1="44545" x2="41913" y2="44545"/>
                        <a14:foregroundMark x1="42825" y1="44848" x2="42825" y2="44848"/>
                        <a14:foregroundMark x1="21412" y1="58788" x2="21412" y2="58788"/>
                        <a14:foregroundMark x1="45558" y1="47576" x2="45558" y2="47576"/>
                        <a14:foregroundMark x1="46014" y1="46667" x2="46014" y2="46667"/>
                        <a14:foregroundMark x1="24829" y1="73636" x2="24829" y2="73636"/>
                        <a14:foregroundMark x1="24146" y1="69394" x2="24146" y2="69394"/>
                        <a14:foregroundMark x1="25740" y1="71818" x2="25740" y2="71818"/>
                        <a14:foregroundMark x1="23235" y1="68485" x2="23235" y2="68485"/>
                        <a14:foregroundMark x1="24146" y1="64545" x2="24146" y2="64545"/>
                        <a14:foregroundMark x1="23918" y1="62424" x2="23918" y2="62424"/>
                        <a14:foregroundMark x1="23690" y1="64242" x2="23690" y2="64242"/>
                        <a14:foregroundMark x1="26196" y1="73030" x2="26196" y2="73030"/>
                        <a14:foregroundMark x1="25513" y1="74545" x2="25513" y2="74545"/>
                        <a14:foregroundMark x1="25285" y1="73939" x2="25285" y2="73939"/>
                        <a14:foregroundMark x1="41002" y1="43333" x2="41002" y2="43333"/>
                        <a14:foregroundMark x1="37358" y1="82424" x2="37358" y2="82424"/>
                        <a14:foregroundMark x1="36446" y1="82121" x2="36446" y2="82121"/>
                        <a14:foregroundMark x1="34852" y1="81818" x2="34852" y2="81818"/>
                        <a14:backgroundMark x1="26651" y1="76667" x2="26651" y2="76667"/>
                        <a14:backgroundMark x1="23690" y1="75152" x2="23690" y2="751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612" t="41467" r="43008" b="9973"/>
          <a:stretch>
            <a:fillRect/>
          </a:stretch>
        </p:blipFill>
        <p:spPr bwMode="auto">
          <a:xfrm>
            <a:off x="672394" y="153268"/>
            <a:ext cx="1382183" cy="1079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Fondo blanco con un moderno marco ondulado azul y amarillo. | Vector ...">
            <a:extLst>
              <a:ext uri="{FF2B5EF4-FFF2-40B4-BE49-F238E27FC236}">
                <a16:creationId xmlns:a16="http://schemas.microsoft.com/office/drawing/2014/main" xmlns="" id="{04BEA3B9-655A-503C-DE0F-FA179D1AD0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17" b="3148"/>
          <a:stretch/>
        </p:blipFill>
        <p:spPr bwMode="auto">
          <a:xfrm rot="3723476">
            <a:off x="-2308931" y="7157929"/>
            <a:ext cx="5962650" cy="1076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Fondo blanco con un moderno marco ondulado azul y amarillo. | Vector ...">
            <a:extLst>
              <a:ext uri="{FF2B5EF4-FFF2-40B4-BE49-F238E27FC236}">
                <a16:creationId xmlns:a16="http://schemas.microsoft.com/office/drawing/2014/main" xmlns="" id="{3195B154-2905-9CF3-5DC0-30BCABAB5C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17" b="3148"/>
          <a:stretch/>
        </p:blipFill>
        <p:spPr bwMode="auto">
          <a:xfrm rot="13724347">
            <a:off x="7991949" y="-1505658"/>
            <a:ext cx="5962650" cy="1076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1000" t="55335" r="26219" b="38047"/>
          <a:stretch/>
        </p:blipFill>
        <p:spPr>
          <a:xfrm>
            <a:off x="3013569" y="86254"/>
            <a:ext cx="7458087" cy="74813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9875" t="52121" r="25094" b="27661"/>
          <a:stretch/>
        </p:blipFill>
        <p:spPr>
          <a:xfrm>
            <a:off x="3013568" y="834388"/>
            <a:ext cx="7458087" cy="219156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8563" t="27910" r="24874" b="36231"/>
          <a:stretch/>
        </p:blipFill>
        <p:spPr>
          <a:xfrm>
            <a:off x="3013567" y="2930000"/>
            <a:ext cx="7458088" cy="3782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8960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2008</TotalTime>
  <Words>569</Words>
  <Application>Microsoft Office PowerPoint</Application>
  <PresentationFormat>Panorámica</PresentationFormat>
  <Paragraphs>38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20" baseType="lpstr">
      <vt:lpstr>Aharoni</vt:lpstr>
      <vt:lpstr>Arial</vt:lpstr>
      <vt:lpstr>Arial Black</vt:lpstr>
      <vt:lpstr>Berlin Sans FB Demi</vt:lpstr>
      <vt:lpstr>Bodoni MT</vt:lpstr>
      <vt:lpstr>Calibri</vt:lpstr>
      <vt:lpstr>Calibri Light</vt:lpstr>
      <vt:lpstr>Cooper Black</vt:lpstr>
      <vt:lpstr>Franklin Gothic Demi Cond</vt:lpstr>
      <vt:lpstr>Wingdings</vt:lpstr>
      <vt:lpstr>Office Theme</vt:lpstr>
      <vt:lpstr>INSTRUCTIVO PARA LA ACTUALIZACIÓN DE DATOS 2026-2027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PROCESO DE ACTUALIZACIÓN DE DATOS</dc:title>
  <dc:creator>Geomara Castillo Gómez</dc:creator>
  <cp:lastModifiedBy>USER</cp:lastModifiedBy>
  <cp:revision>154</cp:revision>
  <cp:lastPrinted>2021-06-10T15:04:53Z</cp:lastPrinted>
  <dcterms:created xsi:type="dcterms:W3CDTF">2020-08-04T16:23:49Z</dcterms:created>
  <dcterms:modified xsi:type="dcterms:W3CDTF">2026-07-25T13:45:13Z</dcterms:modified>
</cp:coreProperties>
</file>